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0" r:id="rId4"/>
    <p:sldId id="265" r:id="rId5"/>
    <p:sldId id="263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902DB4F-EA2C-4ED9-8298-15D86CD12A7E}" type="datetimeFigureOut">
              <a:rPr lang="en-IN" smtClean="0"/>
              <a:t>23-02-2023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68A2568-CECB-4759-AAD9-5EB5DC674D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1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A2568-CECB-4759-AAD9-5EB5DC674D9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BE5-4A50-425B-B8C0-984D3E7D4E28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8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BEAD-FB6E-4E2A-829F-D7A888036659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8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37B-38A6-493F-8F65-9D3FBF5541E2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38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F326-034B-4FFA-A018-17B124F1F611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04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C1C1-879A-4CFD-8C82-9C2763F30DBE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48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A161-7B3E-4D88-8202-32B391AF10F1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30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ED86-898D-4FC6-B9B6-9FB5008753A0}" type="datetime1">
              <a:rPr lang="en-IN" smtClean="0"/>
              <a:t>23-02-2023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8F60-80CD-49D2-8C46-530F92E99857}" type="datetime1">
              <a:rPr lang="en-IN" smtClean="0"/>
              <a:t>23-02-2023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0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93D1-EA93-446D-9F24-58C514802F19}" type="datetime1">
              <a:rPr lang="en-IN" smtClean="0"/>
              <a:t>23-02-2023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8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590E-50C7-4A34-83AC-BD7B504DDFEC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86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27A5-A771-4B93-B0C7-FA89CCC5BE36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2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342E-B56F-4DF3-AF38-D57370B75C09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7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Deadlocks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24128" y="5157192"/>
            <a:ext cx="2895600" cy="1224136"/>
          </a:xfrm>
        </p:spPr>
        <p:txBody>
          <a:bodyPr/>
          <a:lstStyle/>
          <a:p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75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4" name="Picture 2" descr="C:\Users\DELL\OneDrive\Desktop\eshan ol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1412578"/>
            <a:ext cx="7577137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/>
              <a:t>Methods for Handling Deadlocks</a:t>
            </a:r>
            <a:endParaRPr lang="en-US" altLang="en-US" sz="28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2650" y="2293590"/>
            <a:ext cx="6153150" cy="3295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Ensure that the system will </a:t>
            </a:r>
            <a:r>
              <a:rPr lang="en-US" altLang="en-US" b="1" i="1" dirty="0" smtClean="0">
                <a:solidFill>
                  <a:srgbClr val="FF0066"/>
                </a:solidFill>
              </a:rPr>
              <a:t>never</a:t>
            </a:r>
            <a:r>
              <a:rPr lang="en-US" altLang="en-US" dirty="0" smtClean="0"/>
              <a:t> enter a deadlock state:</a:t>
            </a:r>
          </a:p>
          <a:p>
            <a:pPr lvl="1"/>
            <a:r>
              <a:rPr lang="en-US" altLang="en-US" dirty="0" smtClean="0"/>
              <a:t>Deadlock prevention</a:t>
            </a:r>
          </a:p>
          <a:p>
            <a:pPr lvl="1"/>
            <a:r>
              <a:rPr lang="en-US" altLang="en-US" dirty="0" smtClean="0"/>
              <a:t>Deadlock </a:t>
            </a:r>
            <a:r>
              <a:rPr lang="en-US" altLang="en-US" dirty="0" err="1" smtClean="0"/>
              <a:t>avoidence</a:t>
            </a:r>
            <a:endParaRPr lang="en-US" altLang="en-US" dirty="0" smtClean="0"/>
          </a:p>
          <a:p>
            <a:r>
              <a:rPr lang="en-US" altLang="en-US" dirty="0" smtClean="0"/>
              <a:t>Allow the system to enter a deadlock state and then recover</a:t>
            </a:r>
          </a:p>
          <a:p>
            <a:r>
              <a:rPr lang="en-US" altLang="en-US" dirty="0" smtClean="0"/>
              <a:t>Ignore the problem and pretend that deadlocks never occur in the system; used by most operating systems, including UNIX</a:t>
            </a:r>
            <a:endParaRPr lang="en-US" altLang="en-US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885825" y="1268562"/>
            <a:ext cx="7800975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smtClean="0"/>
              <a:t>Deadlock Prevention</a:t>
            </a:r>
            <a:endParaRPr lang="en-US" altLang="en-US" sz="3200" b="1" dirty="0"/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819150" y="1982168"/>
            <a:ext cx="427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Helvetica" pitchFamily="-84" charset="0"/>
              </a:rPr>
              <a:t>Restrain the ways request can be made</a:t>
            </a:r>
          </a:p>
        </p:txBody>
      </p:sp>
      <p:sp>
        <p:nvSpPr>
          <p:cNvPr id="8" name="Rectangle 1027"/>
          <p:cNvSpPr txBox="1">
            <a:spLocks noChangeArrowheads="1"/>
          </p:cNvSpPr>
          <p:nvPr/>
        </p:nvSpPr>
        <p:spPr>
          <a:xfrm>
            <a:off x="1160463" y="2414612"/>
            <a:ext cx="7299969" cy="3822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200" b="1" dirty="0" smtClean="0"/>
              <a:t>Mutual Exclusion</a:t>
            </a:r>
            <a:r>
              <a:rPr lang="en-US" altLang="en-US" sz="2200" dirty="0" smtClean="0"/>
              <a:t> – not required for sharable resources (e.g., read-only files); must hold for non-sharable resources</a:t>
            </a:r>
          </a:p>
          <a:p>
            <a:r>
              <a:rPr lang="en-US" altLang="en-US" sz="2200" b="1" dirty="0" smtClean="0"/>
              <a:t>Hold and Wait</a:t>
            </a:r>
            <a:r>
              <a:rPr lang="en-US" altLang="en-US" sz="2200" dirty="0" smtClean="0"/>
              <a:t> – must guarantee that whenever a process requests a resource, it does not hold any other resources</a:t>
            </a:r>
          </a:p>
          <a:p>
            <a:pPr lvl="1"/>
            <a:r>
              <a:rPr lang="en-US" altLang="en-US" sz="2200" dirty="0" smtClean="0"/>
              <a:t>Require process to request and be allocated all its resources before it begins execution, or allow process to request resources only when the process has none allocated to it.</a:t>
            </a:r>
          </a:p>
          <a:p>
            <a:pPr lvl="1"/>
            <a:r>
              <a:rPr lang="en-US" altLang="en-US" sz="2200" dirty="0" smtClean="0"/>
              <a:t>Low resource utilization; starvation possible</a:t>
            </a:r>
            <a:endParaRPr lang="en-US" altLang="en-US" sz="2200" dirty="0"/>
          </a:p>
        </p:txBody>
      </p:sp>
      <p:pic>
        <p:nvPicPr>
          <p:cNvPr id="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1003300" y="1340570"/>
            <a:ext cx="76835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smtClean="0"/>
              <a:t>Deadlock Prevention (Cont.)</a:t>
            </a:r>
            <a:endParaRPr lang="en-US" altLang="en-US" sz="3200" b="1" dirty="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838200" y="2078756"/>
            <a:ext cx="6705600" cy="4446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000" b="1" dirty="0" smtClean="0"/>
              <a:t>No Preemption</a:t>
            </a:r>
            <a:r>
              <a:rPr lang="en-US" altLang="en-US" sz="2000" dirty="0" smtClean="0"/>
              <a:t> –</a:t>
            </a:r>
          </a:p>
          <a:p>
            <a:pPr lvl="1" algn="just"/>
            <a:r>
              <a:rPr lang="en-US" altLang="en-US" sz="2000" dirty="0" smtClean="0"/>
              <a:t>If a process that is holding some resources requests another resource that cannot be immediately allocated to it, then all resources currently being held are released</a:t>
            </a:r>
          </a:p>
          <a:p>
            <a:pPr lvl="1" algn="just"/>
            <a:r>
              <a:rPr lang="en-US" altLang="en-US" sz="2000" dirty="0" smtClean="0"/>
              <a:t>Preempted resources are added to the list of resources for which the process is waiting</a:t>
            </a:r>
          </a:p>
          <a:p>
            <a:pPr lvl="1" algn="just"/>
            <a:r>
              <a:rPr lang="en-US" altLang="en-US" sz="2000" dirty="0" smtClean="0"/>
              <a:t>Process will be restarted only when it can regain its old resources, as well as the new ones that it is requesting</a:t>
            </a:r>
          </a:p>
          <a:p>
            <a:pPr algn="just"/>
            <a:r>
              <a:rPr lang="en-US" altLang="en-US" sz="2000" b="1" dirty="0" smtClean="0"/>
              <a:t>Circular Wait</a:t>
            </a:r>
            <a:r>
              <a:rPr lang="en-US" altLang="en-US" sz="2000" dirty="0" smtClean="0"/>
              <a:t> – impose a total ordering of all resource types, and require that each process requests resources in an increasing order of enumeration</a:t>
            </a:r>
          </a:p>
          <a:p>
            <a:pPr lvl="1" algn="just"/>
            <a:endParaRPr lang="en-US" altLang="en-US" sz="20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85589" y="1268562"/>
            <a:ext cx="7762875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smtClean="0"/>
              <a:t>Deadlock Avoidance</a:t>
            </a:r>
            <a:endParaRPr lang="en-US" altLang="en-US" sz="32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54113" y="1995562"/>
            <a:ext cx="7769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Helvetica" pitchFamily="-84" charset="0"/>
              </a:rPr>
              <a:t>Requires that the system has some additional </a:t>
            </a:r>
            <a:r>
              <a:rPr lang="en-US" altLang="en-US" b="1" i="1" dirty="0">
                <a:latin typeface="Helvetica" pitchFamily="-84" charset="0"/>
              </a:rPr>
              <a:t>a priori </a:t>
            </a:r>
            <a:r>
              <a:rPr lang="en-US" altLang="en-US" dirty="0">
                <a:latin typeface="Helvetica" pitchFamily="-84" charset="0"/>
              </a:rPr>
              <a:t>information </a:t>
            </a:r>
            <a:br>
              <a:rPr lang="en-US" altLang="en-US" dirty="0">
                <a:latin typeface="Helvetica" pitchFamily="-84" charset="0"/>
              </a:rPr>
            </a:br>
            <a:r>
              <a:rPr lang="en-US" altLang="en-US" dirty="0" smtClean="0">
                <a:latin typeface="Helvetica" pitchFamily="-84" charset="0"/>
              </a:rPr>
              <a:t>available.</a:t>
            </a:r>
            <a:endParaRPr lang="en-US" altLang="en-US" dirty="0">
              <a:latin typeface="Helvetica" pitchFamily="-8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85589" y="2742332"/>
            <a:ext cx="7040811" cy="32789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400" dirty="0" smtClean="0"/>
              <a:t>Simplest and most useful model requires that each process declare the </a:t>
            </a:r>
            <a:r>
              <a:rPr lang="en-US" altLang="en-US" sz="2400" b="1" i="1" dirty="0" smtClean="0"/>
              <a:t>maximum number</a:t>
            </a:r>
            <a:r>
              <a:rPr lang="en-US" altLang="en-US" sz="2400" b="1" dirty="0" smtClean="0"/>
              <a:t> </a:t>
            </a:r>
            <a:r>
              <a:rPr lang="en-US" altLang="en-US" sz="2400" dirty="0" smtClean="0"/>
              <a:t>of resources of each type that it may need</a:t>
            </a:r>
          </a:p>
          <a:p>
            <a:pPr algn="just"/>
            <a:r>
              <a:rPr lang="en-US" altLang="en-US" sz="2400" dirty="0" smtClean="0"/>
              <a:t>The deadlock-avoidance algorithm dynamically examines the resource-allocation state to ensure that there can never be a circular-wait condition</a:t>
            </a:r>
          </a:p>
          <a:p>
            <a:pPr algn="just"/>
            <a:r>
              <a:rPr lang="en-US" altLang="en-US" sz="2400" dirty="0" smtClean="0"/>
              <a:t>Resource-allocation </a:t>
            </a:r>
            <a:r>
              <a:rPr lang="en-US" altLang="en-US" sz="2400" i="1" dirty="0" smtClean="0"/>
              <a:t>state</a:t>
            </a:r>
            <a:r>
              <a:rPr lang="en-US" altLang="en-US" sz="2400" dirty="0" smtClean="0"/>
              <a:t> is defined by the number of available and allocated resources, and the maximum demands of the processes</a:t>
            </a:r>
            <a:endParaRPr lang="en-US" altLang="en-US" sz="2400" dirty="0"/>
          </a:p>
        </p:txBody>
      </p:sp>
      <p:pic>
        <p:nvPicPr>
          <p:cNvPr id="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340569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smtClean="0"/>
              <a:t>Safe State</a:t>
            </a:r>
            <a:endParaRPr lang="en-US" altLang="en-US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9163" y="2031950"/>
            <a:ext cx="7358062" cy="4997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000" dirty="0" smtClean="0"/>
              <a:t>When a process requests an available resource, system must decide if immediate allocation leaves the system in a safe state</a:t>
            </a:r>
          </a:p>
          <a:p>
            <a:pPr algn="just"/>
            <a:r>
              <a:rPr lang="en-US" altLang="en-US" sz="2000" dirty="0" smtClean="0"/>
              <a:t>System is in </a:t>
            </a:r>
            <a:r>
              <a:rPr lang="en-US" altLang="en-US" sz="2000" b="1" dirty="0" smtClean="0">
                <a:solidFill>
                  <a:srgbClr val="3366FF"/>
                </a:solidFill>
              </a:rPr>
              <a:t>safe state</a:t>
            </a:r>
            <a:r>
              <a:rPr lang="en-US" altLang="en-US" sz="2000" dirty="0" smtClean="0">
                <a:solidFill>
                  <a:srgbClr val="3366FF"/>
                </a:solidFill>
              </a:rPr>
              <a:t> </a:t>
            </a:r>
            <a:r>
              <a:rPr lang="en-US" altLang="en-US" sz="2000" dirty="0" smtClean="0"/>
              <a:t>if there exists a sequence &lt;</a:t>
            </a:r>
            <a:r>
              <a:rPr lang="en-US" altLang="en-US" sz="2000" i="1" dirty="0" smtClean="0"/>
              <a:t>P</a:t>
            </a:r>
            <a:r>
              <a:rPr lang="en-US" altLang="en-US" sz="2000" i="1" baseline="-25000" dirty="0" smtClean="0"/>
              <a:t>1</a:t>
            </a:r>
            <a:r>
              <a:rPr lang="en-US" altLang="en-US" sz="2000" i="1" dirty="0" smtClean="0"/>
              <a:t>, P</a:t>
            </a:r>
            <a:r>
              <a:rPr lang="en-US" altLang="en-US" sz="2000" i="1" baseline="-25000" dirty="0" smtClean="0"/>
              <a:t>2</a:t>
            </a:r>
            <a:r>
              <a:rPr lang="en-US" altLang="en-US" sz="2000" i="1" dirty="0" smtClean="0"/>
              <a:t>, …, </a:t>
            </a:r>
            <a:r>
              <a:rPr lang="en-US" altLang="en-US" sz="2000" i="1" dirty="0" err="1" smtClean="0"/>
              <a:t>P</a:t>
            </a:r>
            <a:r>
              <a:rPr lang="en-US" altLang="en-US" sz="2000" i="1" baseline="-25000" dirty="0" err="1" smtClean="0"/>
              <a:t>n</a:t>
            </a:r>
            <a:r>
              <a:rPr lang="en-US" altLang="en-US" sz="2000" dirty="0" smtClean="0"/>
              <a:t>&gt; of ALL the  processes  in the systems such that  for each P</a:t>
            </a:r>
            <a:r>
              <a:rPr lang="en-US" altLang="en-US" sz="2000" baseline="-25000" dirty="0" smtClean="0"/>
              <a:t>i</a:t>
            </a:r>
            <a:r>
              <a:rPr lang="en-US" altLang="en-US" sz="2000" dirty="0" smtClean="0"/>
              <a:t>, the resources that P</a:t>
            </a:r>
            <a:r>
              <a:rPr lang="en-US" altLang="en-US" sz="2000" baseline="-25000" dirty="0" smtClean="0"/>
              <a:t>i </a:t>
            </a:r>
            <a:r>
              <a:rPr lang="en-US" altLang="en-US" sz="2000" dirty="0" smtClean="0"/>
              <a:t>can still request can be satisfied by currently available resources + resources held by all the </a:t>
            </a:r>
            <a:r>
              <a:rPr lang="en-US" altLang="en-US" sz="2000" i="1" dirty="0" err="1" smtClean="0"/>
              <a:t>P</a:t>
            </a:r>
            <a:r>
              <a:rPr lang="en-US" altLang="en-US" sz="2000" i="1" baseline="-25000" dirty="0" err="1" smtClean="0"/>
              <a:t>j</a:t>
            </a:r>
            <a:r>
              <a:rPr lang="en-US" altLang="en-US" sz="2000" dirty="0" smtClean="0"/>
              <a:t>, with</a:t>
            </a:r>
            <a:r>
              <a:rPr lang="en-US" altLang="en-US" sz="2000" i="1" dirty="0" smtClean="0"/>
              <a:t> j </a:t>
            </a:r>
            <a:r>
              <a:rPr lang="en-US" altLang="en-US" sz="2000" dirty="0" smtClean="0"/>
              <a:t>&lt; </a:t>
            </a:r>
            <a:r>
              <a:rPr lang="en-US" altLang="en-US" sz="2000" i="1" dirty="0" smtClean="0"/>
              <a:t>I</a:t>
            </a:r>
            <a:endParaRPr lang="en-US" altLang="en-US" sz="2000" dirty="0" smtClean="0"/>
          </a:p>
          <a:p>
            <a:pPr algn="just"/>
            <a:r>
              <a:rPr lang="en-US" altLang="en-US" sz="2000" dirty="0" smtClean="0"/>
              <a:t>That is:</a:t>
            </a:r>
          </a:p>
          <a:p>
            <a:pPr lvl="1" algn="just"/>
            <a:r>
              <a:rPr lang="en-US" altLang="en-US" sz="2000" dirty="0" smtClean="0"/>
              <a:t>If P</a:t>
            </a:r>
            <a:r>
              <a:rPr lang="en-US" altLang="en-US" sz="2000" baseline="-25000" dirty="0" smtClean="0"/>
              <a:t>i</a:t>
            </a:r>
            <a:r>
              <a:rPr lang="en-US" altLang="en-US" sz="2000" dirty="0" smtClean="0"/>
              <a:t> resource needs are not immediately available, then </a:t>
            </a:r>
            <a:r>
              <a:rPr lang="en-US" altLang="en-US" sz="2000" i="1" dirty="0" smtClean="0"/>
              <a:t>P</a:t>
            </a:r>
            <a:r>
              <a:rPr lang="en-US" altLang="en-US" sz="2000" i="1" baseline="-25000" dirty="0" smtClean="0"/>
              <a:t>i</a:t>
            </a:r>
            <a:r>
              <a:rPr lang="en-US" altLang="en-US" sz="2000" dirty="0" smtClean="0"/>
              <a:t> can wait until all </a:t>
            </a:r>
            <a:r>
              <a:rPr lang="en-US" altLang="en-US" sz="2000" i="1" dirty="0" err="1" smtClean="0"/>
              <a:t>P</a:t>
            </a:r>
            <a:r>
              <a:rPr lang="en-US" altLang="en-US" sz="2000" i="1" baseline="-25000" dirty="0" err="1" smtClean="0"/>
              <a:t>j</a:t>
            </a:r>
            <a:r>
              <a:rPr lang="en-US" altLang="en-US" sz="2000" i="1" dirty="0" smtClean="0"/>
              <a:t> </a:t>
            </a:r>
            <a:r>
              <a:rPr lang="en-US" altLang="en-US" sz="2000" dirty="0" smtClean="0"/>
              <a:t>have finished</a:t>
            </a:r>
          </a:p>
          <a:p>
            <a:pPr lvl="1" algn="just"/>
            <a:r>
              <a:rPr lang="en-US" altLang="en-US" sz="2000" dirty="0" smtClean="0"/>
              <a:t>When </a:t>
            </a:r>
            <a:r>
              <a:rPr lang="en-US" altLang="en-US" sz="2000" i="1" dirty="0" err="1" smtClean="0"/>
              <a:t>P</a:t>
            </a:r>
            <a:r>
              <a:rPr lang="en-US" altLang="en-US" sz="2000" i="1" baseline="-25000" dirty="0" err="1" smtClean="0"/>
              <a:t>j</a:t>
            </a:r>
            <a:r>
              <a:rPr lang="en-US" altLang="en-US" sz="2000" dirty="0" smtClean="0"/>
              <a:t> is finished, </a:t>
            </a:r>
            <a:r>
              <a:rPr lang="en-US" altLang="en-US" sz="2000" i="1" dirty="0" smtClean="0"/>
              <a:t>P</a:t>
            </a:r>
            <a:r>
              <a:rPr lang="en-US" altLang="en-US" sz="2000" i="1" baseline="-25000" dirty="0" smtClean="0"/>
              <a:t>i</a:t>
            </a:r>
            <a:r>
              <a:rPr lang="en-US" altLang="en-US" sz="2000" dirty="0" smtClean="0"/>
              <a:t> can obtain needed resources, execute, return allocated resources, and terminate</a:t>
            </a:r>
          </a:p>
          <a:p>
            <a:pPr lvl="1" algn="just"/>
            <a:r>
              <a:rPr lang="en-US" altLang="en-US" sz="2000" dirty="0" smtClean="0"/>
              <a:t>When </a:t>
            </a:r>
            <a:r>
              <a:rPr lang="en-US" altLang="en-US" sz="2000" i="1" dirty="0" smtClean="0"/>
              <a:t>P</a:t>
            </a:r>
            <a:r>
              <a:rPr lang="en-US" altLang="en-US" sz="2000" i="1" baseline="-25000" dirty="0" smtClean="0"/>
              <a:t>i</a:t>
            </a:r>
            <a:r>
              <a:rPr lang="en-US" altLang="en-US" sz="2000" dirty="0" smtClean="0"/>
              <a:t> terminates, </a:t>
            </a:r>
            <a:r>
              <a:rPr lang="en-US" altLang="en-US" sz="2000" i="1" dirty="0" smtClean="0"/>
              <a:t>P</a:t>
            </a:r>
            <a:r>
              <a:rPr lang="en-US" altLang="en-US" sz="2000" i="1" baseline="-25000" dirty="0" smtClean="0"/>
              <a:t>i </a:t>
            </a:r>
            <a:r>
              <a:rPr lang="en-US" altLang="en-US" sz="2000" baseline="-25000" dirty="0" smtClean="0"/>
              <a:t>+1</a:t>
            </a:r>
            <a:r>
              <a:rPr lang="en-US" altLang="en-US" sz="2000" dirty="0" smtClean="0"/>
              <a:t> can obtain its needed resources, and so on </a:t>
            </a:r>
            <a:endParaRPr lang="en-US" altLang="en-US" sz="20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3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340569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Basic Facts</a:t>
            </a:r>
            <a:endParaRPr lang="en-US" altLang="en-US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22338" y="2054721"/>
            <a:ext cx="7322070" cy="3390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If a system is in safe state </a:t>
            </a:r>
            <a:r>
              <a:rPr lang="en-US" altLang="en-US" sz="2400" dirty="0" smtClean="0">
                <a:sym typeface="Symbol" pitchFamily="18" charset="2"/>
              </a:rPr>
              <a:t> no deadlocks</a:t>
            </a:r>
            <a:br>
              <a:rPr lang="en-US" altLang="en-US" sz="2400" dirty="0" smtClean="0">
                <a:sym typeface="Symbol" pitchFamily="18" charset="2"/>
              </a:rPr>
            </a:br>
            <a:endParaRPr lang="en-US" altLang="en-US" sz="2400" dirty="0" smtClean="0">
              <a:sym typeface="Symbol" pitchFamily="18" charset="2"/>
            </a:endParaRPr>
          </a:p>
          <a:p>
            <a:r>
              <a:rPr lang="en-US" altLang="en-US" sz="2400" dirty="0" smtClean="0">
                <a:sym typeface="Symbol" pitchFamily="18" charset="2"/>
              </a:rPr>
              <a:t>If a system is in unsafe state  possibility of deadlock</a:t>
            </a:r>
            <a:br>
              <a:rPr lang="en-US" altLang="en-US" sz="2400" dirty="0" smtClean="0">
                <a:sym typeface="Symbol" pitchFamily="18" charset="2"/>
              </a:rPr>
            </a:br>
            <a:endParaRPr lang="en-US" altLang="en-US" sz="2400" dirty="0" smtClean="0">
              <a:sym typeface="Symbol" pitchFamily="18" charset="2"/>
            </a:endParaRPr>
          </a:p>
          <a:p>
            <a:r>
              <a:rPr lang="en-US" altLang="en-US" sz="2400" dirty="0" smtClean="0">
                <a:sym typeface="Symbol" pitchFamily="18" charset="2"/>
              </a:rPr>
              <a:t>Avoidance  ensure that a system will never enter an unsafe state.</a:t>
            </a:r>
            <a:endParaRPr lang="en-US" altLang="en-US" sz="2400" dirty="0">
              <a:sym typeface="Symbol" pitchFamily="18" charset="2"/>
            </a:endParaRPr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2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177"/>
            <a:ext cx="8229600" cy="4303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System Model:</a:t>
            </a:r>
          </a:p>
          <a:p>
            <a:r>
              <a:rPr lang="en-US" altLang="en-US" dirty="0" smtClean="0"/>
              <a:t>System consists of resources</a:t>
            </a:r>
          </a:p>
          <a:p>
            <a:r>
              <a:rPr lang="en-US" altLang="en-US" dirty="0" smtClean="0"/>
              <a:t>Resource types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. . ., </a:t>
            </a:r>
            <a:r>
              <a:rPr lang="en-US" altLang="en-US" i="1" dirty="0" err="1" smtClean="0"/>
              <a:t>R</a:t>
            </a:r>
            <a:r>
              <a:rPr lang="en-US" altLang="en-US" baseline="-25000" dirty="0" err="1" smtClean="0"/>
              <a:t>m</a:t>
            </a:r>
            <a:endParaRPr lang="en-US" altLang="en-US" baseline="-25000" dirty="0" smtClean="0"/>
          </a:p>
          <a:p>
            <a:pPr lvl="2">
              <a:buFont typeface="Webdings" pitchFamily="18" charset="2"/>
              <a:buNone/>
            </a:pPr>
            <a:r>
              <a:rPr lang="en-US" altLang="en-US" i="1" dirty="0" smtClean="0"/>
              <a:t>CPU cycles, memory space, I/O devices</a:t>
            </a:r>
          </a:p>
          <a:p>
            <a:r>
              <a:rPr lang="en-US" altLang="en-US" dirty="0" smtClean="0"/>
              <a:t>Each resource type </a:t>
            </a:r>
            <a:r>
              <a:rPr lang="en-US" altLang="en-US" i="1" dirty="0" err="1" smtClean="0"/>
              <a:t>R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has </a:t>
            </a:r>
            <a:r>
              <a:rPr lang="en-US" altLang="en-US" i="1" dirty="0" smtClean="0"/>
              <a:t>W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instances.</a:t>
            </a:r>
          </a:p>
          <a:p>
            <a:r>
              <a:rPr lang="en-US" altLang="en-US" dirty="0" smtClean="0"/>
              <a:t>Each process utilizes a resource as follows:</a:t>
            </a:r>
          </a:p>
          <a:p>
            <a:pPr lvl="1"/>
            <a:r>
              <a:rPr lang="en-US" altLang="en-US" b="1" dirty="0" smtClean="0"/>
              <a:t>request </a:t>
            </a:r>
          </a:p>
          <a:p>
            <a:pPr lvl="1"/>
            <a:r>
              <a:rPr lang="en-US" altLang="en-US" b="1" dirty="0" smtClean="0"/>
              <a:t>use </a:t>
            </a:r>
          </a:p>
          <a:p>
            <a:pPr lvl="1"/>
            <a:r>
              <a:rPr lang="en-US" altLang="en-US" b="1" dirty="0" smtClean="0"/>
              <a:t>release</a:t>
            </a:r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915816" y="1052736"/>
            <a:ext cx="3703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b="1" dirty="0" smtClean="0"/>
              <a:t>Deadlocks</a:t>
            </a:r>
            <a:endParaRPr lang="en-IN" sz="3600" b="1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196752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 smtClean="0"/>
              <a:t>Deadlock Characterization</a:t>
            </a:r>
            <a:endParaRPr lang="en-IN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25500" y="2060848"/>
            <a:ext cx="635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latin typeface="Helvetica" pitchFamily="-84" charset="0"/>
              </a:rPr>
              <a:t>Deadlock can arise if four conditions hold simultaneously.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35088" y="2564904"/>
            <a:ext cx="6691312" cy="3684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smtClean="0">
                <a:solidFill>
                  <a:srgbClr val="3366FF"/>
                </a:solidFill>
              </a:rPr>
              <a:t>Mutual exclusion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 only one process at a time can use a resource</a:t>
            </a:r>
            <a:endParaRPr lang="en-US" altLang="en-US" sz="800" dirty="0" smtClean="0"/>
          </a:p>
          <a:p>
            <a:r>
              <a:rPr lang="en-US" altLang="en-US" b="1" dirty="0" smtClean="0">
                <a:solidFill>
                  <a:srgbClr val="3366FF"/>
                </a:solidFill>
              </a:rPr>
              <a:t>Hold and wait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 a process holding at least one resource is waiting to acquire additional resources held by other processes</a:t>
            </a:r>
            <a:endParaRPr lang="en-US" altLang="en-US" sz="800" dirty="0" smtClean="0"/>
          </a:p>
          <a:p>
            <a:r>
              <a:rPr lang="en-US" altLang="en-US" b="1" dirty="0" smtClean="0">
                <a:solidFill>
                  <a:srgbClr val="3366FF"/>
                </a:solidFill>
              </a:rPr>
              <a:t>No preemption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 a resource can be released only voluntarily by the process holding it, after that process has completed its task</a:t>
            </a:r>
            <a:endParaRPr lang="en-US" altLang="en-US" sz="800" dirty="0" smtClean="0"/>
          </a:p>
          <a:p>
            <a:r>
              <a:rPr lang="en-US" altLang="en-US" b="1" dirty="0" smtClean="0">
                <a:solidFill>
                  <a:srgbClr val="3366FF"/>
                </a:solidFill>
              </a:rPr>
              <a:t>Circular wait</a:t>
            </a:r>
            <a:r>
              <a:rPr lang="en-US" altLang="en-US" b="1" dirty="0" smtClean="0"/>
              <a:t>:</a:t>
            </a:r>
            <a:r>
              <a:rPr lang="en-US" altLang="en-US" dirty="0" smtClean="0"/>
              <a:t>  there exists a set {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…, </a:t>
            </a:r>
            <a:r>
              <a:rPr lang="en-US" altLang="en-US" i="1" dirty="0" err="1" smtClean="0"/>
              <a:t>P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} of waiting processes such that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0 </a:t>
            </a:r>
            <a:r>
              <a:rPr lang="en-US" altLang="en-US" dirty="0" smtClean="0"/>
              <a:t>is waiting for a resource that is held by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 is waiting for a resource that is held by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i="1" dirty="0" err="1" smtClean="0"/>
              <a:t>P</a:t>
            </a:r>
            <a:r>
              <a:rPr lang="en-US" altLang="en-US" i="1" baseline="-25000" dirty="0" err="1" smtClean="0"/>
              <a:t>n</a:t>
            </a:r>
            <a:r>
              <a:rPr lang="en-US" altLang="en-US" baseline="-25000" dirty="0" smtClean="0"/>
              <a:t>–1</a:t>
            </a:r>
            <a:r>
              <a:rPr lang="en-US" altLang="en-US" dirty="0" smtClean="0"/>
              <a:t> is waiting for a resource that is held by </a:t>
            </a:r>
            <a:r>
              <a:rPr lang="en-US" altLang="en-US" i="1" dirty="0" err="1" smtClean="0"/>
              <a:t>P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, and </a:t>
            </a:r>
            <a:r>
              <a:rPr lang="en-US" altLang="en-US" i="1" dirty="0" err="1" smtClean="0"/>
              <a:t>P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is waiting for a resource that is held by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pic>
        <p:nvPicPr>
          <p:cNvPr id="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2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60466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b="1" dirty="0" smtClean="0"/>
              <a:t>Resource-Allocation Graph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2325" y="1952005"/>
            <a:ext cx="4692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Helvetica" pitchFamily="-84" charset="0"/>
              </a:rPr>
              <a:t>A set of vertices </a:t>
            </a:r>
            <a:r>
              <a:rPr lang="en-US" altLang="en-US" sz="2000" i="1" dirty="0">
                <a:latin typeface="Helvetica" pitchFamily="-84" charset="0"/>
              </a:rPr>
              <a:t>V</a:t>
            </a:r>
            <a:r>
              <a:rPr lang="en-US" altLang="en-US" sz="2000" dirty="0">
                <a:latin typeface="Helvetica" pitchFamily="-84" charset="0"/>
              </a:rPr>
              <a:t> and a set of edges </a:t>
            </a:r>
            <a:r>
              <a:rPr lang="en-US" altLang="en-US" sz="2000" i="1" dirty="0">
                <a:latin typeface="Helvetica" pitchFamily="-84" charset="0"/>
              </a:rPr>
              <a:t>E</a:t>
            </a:r>
            <a:r>
              <a:rPr lang="en-US" altLang="en-US" sz="2000" dirty="0">
                <a:latin typeface="Helvetica" pitchFamily="-84" charset="0"/>
              </a:rPr>
              <a:t>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84275" y="2492896"/>
            <a:ext cx="6808788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V is partitioned into two types:</a:t>
            </a:r>
          </a:p>
          <a:p>
            <a:pPr lvl="1"/>
            <a:r>
              <a:rPr lang="en-US" altLang="en-US" i="1" dirty="0" smtClean="0"/>
              <a:t>P</a:t>
            </a:r>
            <a:r>
              <a:rPr lang="en-US" altLang="en-US" dirty="0" smtClean="0"/>
              <a:t> = {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i="1" dirty="0" err="1" smtClean="0"/>
              <a:t>P</a:t>
            </a:r>
            <a:r>
              <a:rPr lang="en-US" altLang="en-US" i="1" baseline="-25000" dirty="0" err="1" smtClean="0"/>
              <a:t>n</a:t>
            </a:r>
            <a:r>
              <a:rPr lang="en-US" altLang="en-US" dirty="0" smtClean="0"/>
              <a:t>}, the set consisting of all the processes in the system</a:t>
            </a:r>
            <a:br>
              <a:rPr lang="en-US" altLang="en-US" dirty="0" smtClean="0"/>
            </a:br>
            <a:endParaRPr lang="en-US" altLang="en-US" dirty="0" smtClean="0"/>
          </a:p>
          <a:p>
            <a:pPr lvl="1"/>
            <a:r>
              <a:rPr lang="en-US" altLang="en-US" i="1" dirty="0" smtClean="0"/>
              <a:t>R</a:t>
            </a:r>
            <a:r>
              <a:rPr lang="en-US" altLang="en-US" dirty="0" smtClean="0"/>
              <a:t> = {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R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…,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m</a:t>
            </a:r>
            <a:r>
              <a:rPr lang="en-US" altLang="en-US" dirty="0" smtClean="0"/>
              <a:t>}, the set consisting of all resource types in the system</a:t>
            </a:r>
          </a:p>
          <a:p>
            <a:pPr lvl="1"/>
            <a:endParaRPr lang="en-US" altLang="en-US" sz="900" dirty="0" smtClean="0"/>
          </a:p>
          <a:p>
            <a:r>
              <a:rPr lang="en-US" altLang="en-US" b="1" dirty="0" smtClean="0">
                <a:solidFill>
                  <a:srgbClr val="3366FF"/>
                </a:solidFill>
              </a:rPr>
              <a:t>request edge</a:t>
            </a:r>
            <a:r>
              <a:rPr lang="en-US" altLang="en-US" dirty="0" smtClean="0">
                <a:solidFill>
                  <a:srgbClr val="3366FF"/>
                </a:solidFill>
              </a:rPr>
              <a:t> </a:t>
            </a:r>
            <a:r>
              <a:rPr lang="en-US" altLang="en-US" dirty="0" smtClean="0"/>
              <a:t>– directed edge </a:t>
            </a:r>
            <a:r>
              <a:rPr lang="en-US" altLang="en-US" i="1" dirty="0" smtClean="0"/>
              <a:t>P</a:t>
            </a:r>
            <a:r>
              <a:rPr lang="en-US" altLang="en-US" i="1" baseline="-25000" dirty="0" smtClean="0"/>
              <a:t>i </a:t>
            </a:r>
            <a:r>
              <a:rPr lang="en-US" altLang="en-US" dirty="0" smtClean="0">
                <a:sym typeface="Symbol" pitchFamily="18" charset="2"/>
              </a:rPr>
              <a:t> </a:t>
            </a:r>
            <a:r>
              <a:rPr lang="en-US" altLang="en-US" i="1" dirty="0" err="1" smtClean="0">
                <a:sym typeface="Symbol" pitchFamily="18" charset="2"/>
              </a:rPr>
              <a:t>R</a:t>
            </a:r>
            <a:r>
              <a:rPr lang="en-US" altLang="en-US" i="1" baseline="-25000" dirty="0" err="1" smtClean="0">
                <a:sym typeface="Symbol" pitchFamily="18" charset="2"/>
              </a:rPr>
              <a:t>j</a:t>
            </a:r>
            <a:endParaRPr lang="en-US" altLang="en-US" i="1" baseline="-25000" dirty="0" smtClean="0">
              <a:sym typeface="Symbol" pitchFamily="18" charset="2"/>
            </a:endParaRPr>
          </a:p>
          <a:p>
            <a:endParaRPr lang="en-US" altLang="en-US" sz="800" i="1" baseline="-25000" dirty="0" smtClean="0">
              <a:sym typeface="Symbol" pitchFamily="18" charset="2"/>
            </a:endParaRPr>
          </a:p>
          <a:p>
            <a:r>
              <a:rPr lang="en-US" altLang="en-US" b="1" dirty="0" smtClean="0">
                <a:solidFill>
                  <a:srgbClr val="3366FF"/>
                </a:solidFill>
                <a:sym typeface="Symbol" pitchFamily="18" charset="2"/>
              </a:rPr>
              <a:t>assignment edge</a:t>
            </a:r>
            <a:r>
              <a:rPr lang="en-US" altLang="en-US" dirty="0" smtClean="0">
                <a:solidFill>
                  <a:srgbClr val="3366FF"/>
                </a:solidFill>
                <a:sym typeface="Symbol" pitchFamily="18" charset="2"/>
              </a:rPr>
              <a:t> </a:t>
            </a:r>
            <a:r>
              <a:rPr lang="en-US" altLang="en-US" dirty="0" smtClean="0"/>
              <a:t>– directed edge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j</a:t>
            </a:r>
            <a:r>
              <a:rPr lang="en-US" altLang="en-US" i="1" dirty="0" smtClean="0"/>
              <a:t> </a:t>
            </a:r>
            <a:r>
              <a:rPr lang="en-US" altLang="en-US" dirty="0" smtClean="0">
                <a:sym typeface="Symbol" pitchFamily="18" charset="2"/>
              </a:rPr>
              <a:t> </a:t>
            </a:r>
            <a:r>
              <a:rPr lang="en-US" altLang="en-US" i="1" dirty="0" smtClean="0">
                <a:sym typeface="Symbol" pitchFamily="18" charset="2"/>
              </a:rPr>
              <a:t>P</a:t>
            </a:r>
            <a:r>
              <a:rPr lang="en-US" altLang="en-US" i="1" baseline="-25000" dirty="0" smtClean="0">
                <a:sym typeface="Symbol" pitchFamily="18" charset="2"/>
              </a:rPr>
              <a:t>i</a:t>
            </a:r>
            <a:endParaRPr lang="en-US" altLang="en-US" dirty="0">
              <a:sym typeface="Symbol" pitchFamily="18" charset="2"/>
            </a:endParaRPr>
          </a:p>
        </p:txBody>
      </p:sp>
      <p:pic>
        <p:nvPicPr>
          <p:cNvPr id="8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1187624" y="1456185"/>
            <a:ext cx="7499176" cy="460647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None/>
            </a:pPr>
            <a:r>
              <a:rPr lang="en-US" altLang="en-US" b="1" dirty="0" smtClean="0"/>
              <a:t>Resource-Allocation Graph (Cont.)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85825" y="2420888"/>
            <a:ext cx="7343775" cy="3248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Process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Resource Type with 4 instances</a:t>
            </a:r>
          </a:p>
          <a:p>
            <a:pPr>
              <a:buFont typeface="Monotype Sorts" pitchFamily="-84" charset="2"/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i="1" dirty="0" smtClean="0"/>
              <a:t>P</a:t>
            </a:r>
            <a:r>
              <a:rPr lang="en-US" altLang="en-US" i="1" baseline="-25000" dirty="0" smtClean="0"/>
              <a:t>i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requests instance of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j</a:t>
            </a:r>
            <a:endParaRPr lang="en-US" altLang="en-US" dirty="0" smtClean="0"/>
          </a:p>
          <a:p>
            <a:endParaRPr lang="en-US" altLang="en-US" dirty="0" smtClean="0"/>
          </a:p>
          <a:p>
            <a:pPr>
              <a:buFont typeface="Monotype Sorts" pitchFamily="-84" charset="2"/>
              <a:buNone/>
            </a:pPr>
            <a:endParaRPr lang="en-US" altLang="en-US" dirty="0" smtClean="0"/>
          </a:p>
          <a:p>
            <a:r>
              <a:rPr lang="en-US" altLang="en-US" i="1" dirty="0" smtClean="0"/>
              <a:t>P</a:t>
            </a:r>
            <a:r>
              <a:rPr lang="en-US" altLang="en-US" i="1" baseline="-25000" dirty="0" smtClean="0"/>
              <a:t>i</a:t>
            </a:r>
            <a:r>
              <a:rPr lang="en-US" altLang="en-US" dirty="0" smtClean="0"/>
              <a:t> is holding an instance of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j</a:t>
            </a:r>
            <a:endParaRPr lang="en-US" altLang="en-US" i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131840" y="2420888"/>
            <a:ext cx="495300" cy="4953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5069954" y="3369940"/>
            <a:ext cx="438150" cy="419100"/>
            <a:chOff x="2666" y="1966"/>
            <a:chExt cx="276" cy="264"/>
          </a:xfrm>
          <a:solidFill>
            <a:srgbClr val="CCECFF"/>
          </a:solidFill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4454128" y="4368801"/>
            <a:ext cx="495300" cy="409339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i="1">
                <a:latin typeface="Helvetica" pitchFamily="-84" charset="0"/>
              </a:rPr>
              <a:t>P</a:t>
            </a:r>
            <a:r>
              <a:rPr lang="en-US" altLang="en-US" i="1" baseline="-25000">
                <a:latin typeface="Helvetica" pitchFamily="-84" charset="0"/>
              </a:rPr>
              <a:t>i</a:t>
            </a:r>
            <a:endParaRPr lang="en-US" altLang="en-US" i="1">
              <a:latin typeface="Helvetica" pitchFamily="-84" charset="0"/>
            </a:endParaRPr>
          </a:p>
        </p:txBody>
      </p: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5285978" y="4425688"/>
            <a:ext cx="438150" cy="346364"/>
            <a:chOff x="2666" y="1966"/>
            <a:chExt cx="276" cy="264"/>
          </a:xfrm>
          <a:solidFill>
            <a:srgbClr val="CCECFF"/>
          </a:solidFill>
        </p:grpSpPr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958953" y="459252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46303" y="4833283"/>
            <a:ext cx="338138" cy="25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Helvetica" pitchFamily="-84" charset="0"/>
              </a:rPr>
              <a:t>R</a:t>
            </a:r>
            <a:r>
              <a:rPr lang="en-US" altLang="en-US" sz="1400" i="1" baseline="-25000">
                <a:latin typeface="Helvetica" pitchFamily="-84" charset="0"/>
              </a:rPr>
              <a:t>j</a:t>
            </a:r>
            <a:endParaRPr lang="en-US" altLang="en-US" sz="1400" i="1">
              <a:latin typeface="Helvetica" pitchFamily="-84" charset="0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4664475" y="5272181"/>
            <a:ext cx="409339" cy="409339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i="1">
                <a:latin typeface="Helvetica" pitchFamily="-84" charset="0"/>
              </a:rPr>
              <a:t>P</a:t>
            </a:r>
            <a:r>
              <a:rPr lang="en-US" altLang="en-US" i="1" baseline="-25000">
                <a:latin typeface="Helvetica" pitchFamily="-84" charset="0"/>
              </a:rPr>
              <a:t>i</a:t>
            </a:r>
            <a:endParaRPr lang="en-US" altLang="en-US">
              <a:latin typeface="Helvetica" pitchFamily="-84" charset="0"/>
            </a:endParaRPr>
          </a:p>
        </p:txBody>
      </p:sp>
      <p:grpSp>
        <p:nvGrpSpPr>
          <p:cNvPr id="24" name="Group 21"/>
          <p:cNvGrpSpPr>
            <a:grpSpLocks/>
          </p:cNvGrpSpPr>
          <p:nvPr/>
        </p:nvGrpSpPr>
        <p:grpSpPr bwMode="auto">
          <a:xfrm>
            <a:off x="5508104" y="5310018"/>
            <a:ext cx="362107" cy="346364"/>
            <a:chOff x="2666" y="1966"/>
            <a:chExt cx="276" cy="264"/>
          </a:xfrm>
          <a:solidFill>
            <a:srgbClr val="CCECFF"/>
          </a:solidFill>
        </p:grpSpPr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30" name="Line 27"/>
          <p:cNvSpPr>
            <a:spLocks noChangeShapeType="1"/>
          </p:cNvSpPr>
          <p:nvPr/>
        </p:nvSpPr>
        <p:spPr bwMode="auto">
          <a:xfrm flipH="1" flipV="1">
            <a:off x="5076056" y="5487478"/>
            <a:ext cx="411963" cy="104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5514437" y="5661248"/>
            <a:ext cx="279453" cy="25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Helvetica" pitchFamily="-84" charset="0"/>
              </a:rPr>
              <a:t>R</a:t>
            </a:r>
            <a:r>
              <a:rPr lang="en-US" altLang="en-US" sz="1400" i="1" baseline="-25000">
                <a:latin typeface="Helvetica" pitchFamily="-84" charset="0"/>
              </a:rPr>
              <a:t>j</a:t>
            </a:r>
            <a:endParaRPr lang="en-US" altLang="en-US" sz="1400" i="1">
              <a:latin typeface="Helvetica" pitchFamily="-84" charset="0"/>
            </a:endParaRPr>
          </a:p>
        </p:txBody>
      </p:sp>
      <p:pic>
        <p:nvPicPr>
          <p:cNvPr id="32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971600" y="1260054"/>
            <a:ext cx="8150225" cy="512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smtClean="0"/>
              <a:t>Example of a Resource Allocation Graph</a:t>
            </a:r>
            <a:endParaRPr lang="en-US" altLang="en-US" sz="2800" b="1" dirty="0"/>
          </a:p>
        </p:txBody>
      </p:sp>
      <p:pic>
        <p:nvPicPr>
          <p:cNvPr id="6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7" t="926" r="25287" b="1532"/>
          <a:stretch>
            <a:fillRect/>
          </a:stretch>
        </p:blipFill>
        <p:spPr bwMode="auto">
          <a:xfrm>
            <a:off x="3054524" y="2106067"/>
            <a:ext cx="2741612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9592" y="1302916"/>
            <a:ext cx="8378825" cy="469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/>
              <a:t>Resource Allocation Graph With A Deadlock</a:t>
            </a:r>
            <a:endParaRPr lang="en-US" altLang="en-US" sz="2800" b="1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1994371"/>
            <a:ext cx="27813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4" name="Picture 2" descr="C:\Users\DELL\OneDrive\Desktop\eshan ol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41425" y="1531640"/>
            <a:ext cx="7954963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Graph With A Cycle But No Deadlock</a:t>
            </a:r>
            <a:endParaRPr lang="en-US" altLang="en-US" b="1" dirty="0"/>
          </a:p>
        </p:txBody>
      </p:sp>
      <p:pic>
        <p:nvPicPr>
          <p:cNvPr id="6" name="Picture 4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2326159"/>
            <a:ext cx="295275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4" name="Picture 2" descr="C:\Users\DELL\OneDrive\Desktop\eshan old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48458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 smtClean="0"/>
              <a:t>Basic Facts</a:t>
            </a:r>
            <a:endParaRPr lang="en-US" altLang="en-US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23392" y="2268810"/>
            <a:ext cx="6284912" cy="4400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If graph contains no cycles </a:t>
            </a:r>
            <a:r>
              <a:rPr lang="en-US" altLang="en-US" sz="2400" dirty="0" smtClean="0">
                <a:sym typeface="Symbol" pitchFamily="18" charset="2"/>
              </a:rPr>
              <a:t> no deadlock</a:t>
            </a:r>
          </a:p>
          <a:p>
            <a:r>
              <a:rPr lang="en-US" altLang="en-US" sz="2400" dirty="0" smtClean="0">
                <a:sym typeface="Symbol" pitchFamily="18" charset="2"/>
              </a:rPr>
              <a:t>If graph contains a cycle </a:t>
            </a:r>
          </a:p>
          <a:p>
            <a:pPr lvl="1"/>
            <a:r>
              <a:rPr lang="en-US" altLang="en-US" sz="2400" dirty="0" smtClean="0">
                <a:sym typeface="Symbol" pitchFamily="18" charset="2"/>
              </a:rPr>
              <a:t>if only one instance per resource type, then deadlock</a:t>
            </a:r>
          </a:p>
          <a:p>
            <a:pPr lvl="1"/>
            <a:r>
              <a:rPr lang="en-US" altLang="en-US" sz="2400" dirty="0" smtClean="0">
                <a:sym typeface="Symbol" pitchFamily="18" charset="2"/>
              </a:rPr>
              <a:t>if several instances per resource type, possibility of deadlock</a:t>
            </a:r>
            <a:endParaRPr lang="en-US" altLang="en-US" sz="2400" dirty="0">
              <a:sym typeface="Symbol" pitchFamily="18" charset="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rgbClr val="00B0F0"/>
                </a:solidFill>
              </a:rPr>
              <a:t>By: </a:t>
            </a:r>
            <a:r>
              <a:rPr lang="en-IN" sz="1600" b="1" dirty="0" err="1" smtClean="0">
                <a:solidFill>
                  <a:srgbClr val="00B0F0"/>
                </a:solidFill>
              </a:rPr>
              <a:t>Vyom</a:t>
            </a:r>
            <a:r>
              <a:rPr lang="en-IN" sz="1600" b="1" dirty="0" smtClean="0">
                <a:solidFill>
                  <a:srgbClr val="00B0F0"/>
                </a:solidFill>
              </a:rPr>
              <a:t> </a:t>
            </a:r>
            <a:r>
              <a:rPr lang="en-IN" sz="1600" b="1" dirty="0" err="1" smtClean="0">
                <a:solidFill>
                  <a:srgbClr val="00B0F0"/>
                </a:solidFill>
              </a:rPr>
              <a:t>Kulshreshtha</a:t>
            </a:r>
            <a:endParaRPr lang="en-IN" sz="1600" b="1" dirty="0" smtClean="0">
              <a:solidFill>
                <a:srgbClr val="00B0F0"/>
              </a:solidFill>
            </a:endParaRPr>
          </a:p>
          <a:p>
            <a:r>
              <a:rPr lang="en-IN" b="1" dirty="0" smtClean="0">
                <a:solidFill>
                  <a:srgbClr val="00B0F0"/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1008</Words>
  <Application>Microsoft Office PowerPoint</Application>
  <PresentationFormat>On-screen Show (4:3)</PresentationFormat>
  <Paragraphs>144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Deadlocks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Operating System</dc:title>
  <dc:creator>DELL</dc:creator>
  <cp:lastModifiedBy>cs</cp:lastModifiedBy>
  <cp:revision>16</cp:revision>
  <cp:lastPrinted>2023-01-24T09:51:11Z</cp:lastPrinted>
  <dcterms:created xsi:type="dcterms:W3CDTF">2023-01-23T15:50:51Z</dcterms:created>
  <dcterms:modified xsi:type="dcterms:W3CDTF">2023-02-23T05:28:12Z</dcterms:modified>
</cp:coreProperties>
</file>